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Schulenburg" initials="TS" lastIdx="1" clrIdx="0">
    <p:extLst>
      <p:ext uri="{19B8F6BF-5375-455C-9EA6-DF929625EA0E}">
        <p15:presenceInfo xmlns:p15="http://schemas.microsoft.com/office/powerpoint/2012/main" userId="73d30edd4cbf60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Designformatvorlage 2 - Akz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929F9F4-4A8F-4326-A1B4-22849713DDAB}" styleName="Dunkle Formatvorlage 1 - Akz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9DFE5-F94E-419E-A79B-50BCF522D3BA}" type="datetimeFigureOut">
              <a:rPr lang="de-DE" smtClean="0"/>
              <a:t>26.03.2015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1FB28-A5EB-4AFF-A0BE-0D81B5A8FB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382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FB28-A5EB-4AFF-A0BE-0D81B5A8FBB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99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711E-5F6A-461E-A789-79E2AD45E606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FCF2-336A-407B-897D-B3582C9DCD71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D36E-8144-4E51-A17A-0DFD2F45021C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E1D0-4ED4-40BC-B929-2CCD9539A712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79DC-5EA9-4910-A832-23F3BE23EF58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04F1-B0B2-4EF2-B01F-A58D17E34780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8DF0-8BBA-4AA5-804A-107D230FD311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BC71-32E3-4753-8C98-50C0E9AC37E0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CE2BD-7859-45E5-9606-BB5304F5F76D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3702-8F42-4A29-B194-01DEA016AE1B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9CE5-855E-4300-A0B7-2507BDBC80FE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234-0975-4256-8CB5-2C323B114A17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100B-5D98-4EEE-8AD8-536A17B82B4B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B611-46EF-495D-A6BC-34002CF56F4E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A1EA-E484-4ED7-BE6B-171078B03241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1426-034C-4FF2-90FD-6C164B3711F3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0C55-2DFC-4D1A-8FCE-1BED19C803EF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E23E0A4-C91B-44DA-9BDB-FFF5FC6D7FB8}" type="datetime1">
              <a:rPr lang="de-DE" smtClean="0"/>
              <a:t>26.03.2015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Energieversorgung in Deutschland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 smtClean="0"/>
              <a:t>Präsentiert Von Leon und Tim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pic>
        <p:nvPicPr>
          <p:cNvPr id="1026" name="Picture 2" descr="Datei:Crossed wi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16" y="295729"/>
            <a:ext cx="9540626" cy="635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93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0861"/>
          </a:xfrm>
        </p:spPr>
        <p:txBody>
          <a:bodyPr/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293" y="1363578"/>
            <a:ext cx="8946541" cy="5354679"/>
          </a:xfrm>
        </p:spPr>
        <p:txBody>
          <a:bodyPr>
            <a:noAutofit/>
          </a:bodyPr>
          <a:lstStyle/>
          <a:p>
            <a:r>
              <a:rPr lang="de-DE" sz="2800" dirty="0" smtClean="0"/>
              <a:t>„Blackout“ in Deutschland</a:t>
            </a:r>
          </a:p>
          <a:p>
            <a:pPr lvl="1"/>
            <a:r>
              <a:rPr lang="de-DE" sz="2400" dirty="0" smtClean="0"/>
              <a:t>Was passiert beim „Blackout“?</a:t>
            </a:r>
          </a:p>
          <a:p>
            <a:pPr lvl="1"/>
            <a:r>
              <a:rPr lang="de-DE" sz="2400" dirty="0" smtClean="0"/>
              <a:t>Netzqualitätsvergleich mit anderen Ländern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Kurzzeitiger Ausfall </a:t>
            </a:r>
            <a:br>
              <a:rPr lang="de-DE" dirty="0" smtClean="0"/>
            </a:br>
            <a:r>
              <a:rPr lang="de-DE" dirty="0" smtClean="0"/>
              <a:t>(wenige Sekunden)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Umgangssprachlich: Netzwischer</a:t>
            </a:r>
          </a:p>
          <a:p>
            <a:r>
              <a:rPr lang="de-DE" dirty="0" smtClean="0"/>
              <a:t>Mögliche Fehler im Netz:</a:t>
            </a:r>
          </a:p>
          <a:p>
            <a:pPr lvl="1"/>
            <a:r>
              <a:rPr lang="de-DE" dirty="0" smtClean="0"/>
              <a:t>Blitzeinschläge</a:t>
            </a:r>
          </a:p>
          <a:p>
            <a:pPr lvl="1"/>
            <a:r>
              <a:rPr lang="de-DE" dirty="0" smtClean="0"/>
              <a:t>Erdschluss</a:t>
            </a:r>
          </a:p>
          <a:p>
            <a:pPr lvl="1"/>
            <a:r>
              <a:rPr lang="de-DE" dirty="0" smtClean="0"/>
              <a:t>Lichtbogenfehler</a:t>
            </a:r>
          </a:p>
          <a:p>
            <a:pPr lvl="1"/>
            <a:r>
              <a:rPr lang="de-DE" dirty="0" smtClean="0"/>
              <a:t>Schaltfehler</a:t>
            </a:r>
          </a:p>
          <a:p>
            <a:r>
              <a:rPr lang="de-DE" dirty="0" smtClean="0"/>
              <a:t>Automatisch behoben durch Netzbetreiber</a:t>
            </a:r>
          </a:p>
          <a:p>
            <a:r>
              <a:rPr lang="de-DE" dirty="0" smtClean="0"/>
              <a:t>Notstromaggregate fahren hoch, werden aber meist nicht benötigt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34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Kurzzeitige Spannungsabsenkung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Ursache:	Überlastung des Netzes oder eines größeren Bereiches 					des Netzes</a:t>
            </a:r>
          </a:p>
          <a:p>
            <a:r>
              <a:rPr lang="de-DE" dirty="0" smtClean="0"/>
              <a:t>Tritt häufig in unterdimensionierten Netzen auf</a:t>
            </a:r>
          </a:p>
          <a:p>
            <a:r>
              <a:rPr lang="de-DE" dirty="0" smtClean="0"/>
              <a:t>Fehlerbehebung:	Ausbau des Netzes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					Last abwerfen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0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Mittel- bzw. langfristiger Stromausfall oder Totalausfall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Auch genannt „Blackout“</a:t>
            </a:r>
          </a:p>
          <a:p>
            <a:r>
              <a:rPr lang="de-DE" dirty="0" smtClean="0"/>
              <a:t>Dauer:	wenige Minuten – mehrere Wochen</a:t>
            </a:r>
          </a:p>
          <a:p>
            <a:r>
              <a:rPr lang="de-DE" dirty="0" smtClean="0"/>
              <a:t>Ursachen:	Großräumige Schäden z.B. Unwetterschäden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04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Den „Blackout“ vermeiden…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Netzbetreiber müssen (n-1)Regel einhalten</a:t>
            </a:r>
          </a:p>
          <a:p>
            <a:pPr lvl="1"/>
            <a:r>
              <a:rPr lang="de-DE" dirty="0" smtClean="0"/>
              <a:t>Ausfall eines Teiles darf nicht den Gesamtausfall verursachen</a:t>
            </a:r>
          </a:p>
          <a:p>
            <a:pPr lvl="1"/>
            <a:endParaRPr lang="de-DE" dirty="0"/>
          </a:p>
          <a:p>
            <a:r>
              <a:rPr lang="de-DE" dirty="0" smtClean="0"/>
              <a:t>Große Stromkunden haben Lastabwurfverträge</a:t>
            </a:r>
          </a:p>
          <a:p>
            <a:pPr lvl="1"/>
            <a:r>
              <a:rPr lang="de-DE" dirty="0" smtClean="0"/>
              <a:t>Industrieanlagen mit hohem Stromverbrauch können Lastabwurfverträge schließen</a:t>
            </a:r>
          </a:p>
          <a:p>
            <a:pPr lvl="1"/>
            <a:r>
              <a:rPr lang="de-DE" dirty="0" smtClean="0"/>
              <a:t>Strompreis reduziert</a:t>
            </a:r>
          </a:p>
          <a:p>
            <a:pPr lvl="1"/>
            <a:r>
              <a:rPr lang="de-DE" dirty="0" smtClean="0"/>
              <a:t>Netzbetreiber darf abschalten um Gesamtausfall zu vermeiden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25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Auswirkungen eines „Blackouts“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Beleuchtung</a:t>
            </a:r>
          </a:p>
          <a:p>
            <a:r>
              <a:rPr lang="de-DE" sz="2400" dirty="0" smtClean="0"/>
              <a:t>Wärme</a:t>
            </a:r>
          </a:p>
          <a:p>
            <a:r>
              <a:rPr lang="de-DE" sz="2400" dirty="0" smtClean="0"/>
              <a:t>Kochen</a:t>
            </a:r>
          </a:p>
          <a:p>
            <a:r>
              <a:rPr lang="de-DE" sz="2400" dirty="0" smtClean="0"/>
              <a:t>Einkaufen</a:t>
            </a:r>
          </a:p>
          <a:p>
            <a:r>
              <a:rPr lang="de-DE" sz="2400" dirty="0" smtClean="0"/>
              <a:t>Treibstoff</a:t>
            </a:r>
          </a:p>
          <a:p>
            <a:r>
              <a:rPr lang="de-DE" sz="2400" dirty="0" smtClean="0"/>
              <a:t>Gesundheit</a:t>
            </a:r>
            <a:endParaRPr lang="de-DE" sz="24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Mobilität</a:t>
            </a:r>
          </a:p>
          <a:p>
            <a:r>
              <a:rPr lang="de-DE" sz="2400" dirty="0" smtClean="0"/>
              <a:t>Lebensmittel</a:t>
            </a:r>
          </a:p>
          <a:p>
            <a:r>
              <a:rPr lang="de-DE" sz="2400" dirty="0" smtClean="0"/>
              <a:t>Kommunikation</a:t>
            </a:r>
          </a:p>
          <a:p>
            <a:r>
              <a:rPr lang="de-DE" sz="2400" dirty="0" smtClean="0"/>
              <a:t>Geld</a:t>
            </a:r>
          </a:p>
          <a:p>
            <a:r>
              <a:rPr lang="de-DE" sz="2400" dirty="0" smtClean="0"/>
              <a:t>Wasser</a:t>
            </a:r>
          </a:p>
          <a:p>
            <a:r>
              <a:rPr lang="de-DE" sz="2400" dirty="0" smtClean="0"/>
              <a:t>Sicherheit</a:t>
            </a:r>
            <a:endParaRPr 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64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Netzqualitätsvergleich mit anderen Ländern</a:t>
            </a:r>
            <a:br>
              <a:rPr lang="de-DE" dirty="0"/>
            </a:b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3241" y="1853248"/>
            <a:ext cx="9185151" cy="5663615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5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Große historische Stromausfälle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4. Nov 2006 – Europa</a:t>
            </a:r>
          </a:p>
          <a:p>
            <a:pPr lvl="1"/>
            <a:r>
              <a:rPr lang="de-DE" dirty="0"/>
              <a:t>Deutschland, Frankreich, Belgien, Italien, Österreich, </a:t>
            </a:r>
            <a:r>
              <a:rPr lang="de-DE" dirty="0" smtClean="0"/>
              <a:t>Spanien und Marokko waren betroffen</a:t>
            </a:r>
          </a:p>
          <a:p>
            <a:pPr lvl="1"/>
            <a:r>
              <a:rPr lang="de-DE" dirty="0" smtClean="0"/>
              <a:t>Größter Stromausfall in Europa (120 Minuten)</a:t>
            </a:r>
          </a:p>
          <a:p>
            <a:pPr lvl="1"/>
            <a:r>
              <a:rPr lang="de-DE" dirty="0" smtClean="0"/>
              <a:t>Ursache: 	planmäßige Abschaltung einer E.ON 380kV Leitung aufgrund 				der Ausschiffung der Norwegian Perl in Papenburg</a:t>
            </a:r>
          </a:p>
          <a:p>
            <a:r>
              <a:rPr lang="de-DE" dirty="0" smtClean="0"/>
              <a:t>31. Jul 2012 – Indien</a:t>
            </a:r>
          </a:p>
          <a:p>
            <a:pPr lvl="1"/>
            <a:r>
              <a:rPr lang="de-DE" dirty="0" smtClean="0"/>
              <a:t>600 Mio. Menschen in Indien 2 Tage ohne Strom</a:t>
            </a:r>
          </a:p>
          <a:p>
            <a:pPr lvl="1"/>
            <a:r>
              <a:rPr lang="de-DE" dirty="0" smtClean="0"/>
              <a:t>Größter Stromausfall der Welt</a:t>
            </a:r>
          </a:p>
          <a:p>
            <a:pPr lvl="1"/>
            <a:r>
              <a:rPr lang="de-DE" dirty="0" smtClean="0"/>
              <a:t>Ursache: Überlastung der Netzte in 20 von 28 Regionen in Indien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710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175</Words>
  <Application>Microsoft Office PowerPoint</Application>
  <PresentationFormat>Breitbild</PresentationFormat>
  <Paragraphs>67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Energieversorgung in Deutschland</vt:lpstr>
      <vt:lpstr>Gliederung</vt:lpstr>
      <vt:lpstr>Kurzzeitiger Ausfall  (wenige Sekunden)</vt:lpstr>
      <vt:lpstr>Kurzzeitige Spannungsabsenkung</vt:lpstr>
      <vt:lpstr>Mittel- bzw. langfristiger Stromausfall oder Totalausfall</vt:lpstr>
      <vt:lpstr>Den „Blackout“ vermeiden…</vt:lpstr>
      <vt:lpstr>Die Auswirkungen eines „Blackouts“</vt:lpstr>
      <vt:lpstr>Netzqualitätsvergleich mit anderen Ländern </vt:lpstr>
      <vt:lpstr>Große historische Stromausfälle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Energieversorgung in Deutschland</dc:title>
  <dc:creator>Tim Schulenburg</dc:creator>
  <cp:lastModifiedBy>Tim Schulenburg</cp:lastModifiedBy>
  <cp:revision>15</cp:revision>
  <dcterms:created xsi:type="dcterms:W3CDTF">2015-03-19T18:00:35Z</dcterms:created>
  <dcterms:modified xsi:type="dcterms:W3CDTF">2015-03-26T21:02:45Z</dcterms:modified>
</cp:coreProperties>
</file>